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embeddedFontLst>
    <p:embeddedFont>
      <p:font typeface="Century Gothic" panose="020B0502020202020204" pitchFamily="34" charset="0"/>
      <p:regular r:id="rId20"/>
      <p:bold r:id="rId21"/>
      <p:italic r:id="rId22"/>
      <p:boldItalic r:id="rId23"/>
    </p:embeddedFont>
  </p:embeddedFontLst>
  <p:custDataLst>
    <p:tags r:id="rId2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5"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Christopher Holmes</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344E933F-B688-4FA9-89A9-BD0399DCE36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964"/>
    </mc:Choice>
    <mc:Fallback>
      <p:transition spd="slow" advTm="10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a:t>The </a:t>
            </a:r>
            <a:r>
              <a:rPr lang="en-US" dirty="0" err="1"/>
              <a:t>DevSecOps</a:t>
            </a:r>
            <a:r>
              <a:rPr lang="en-US" dirty="0"/>
              <a:t> pipeline is to find security risk earlier. First, there should be models of threats. Then we will scan the code while developing using tools. We analyze the threats. Then we will remediate the vulnerabilities. Then monitor for feature vulnerabilities in the software. </a:t>
            </a:r>
          </a:p>
          <a:p>
            <a:pPr marL="685800" lvl="1" indent="-228600" algn="l" rtl="0">
              <a:lnSpc>
                <a:spcPct val="90000"/>
              </a:lnSpc>
              <a:spcBef>
                <a:spcPts val="0"/>
              </a:spcBef>
              <a:spcAft>
                <a:spcPts val="0"/>
              </a:spcAft>
              <a:buClr>
                <a:schemeClr val="lt1"/>
              </a:buClr>
              <a:buSzPts val="2000"/>
              <a:buChar char="•"/>
            </a:pPr>
            <a:r>
              <a:rPr lang="en-US" dirty="0"/>
              <a:t>There are various external tools that we can use to discover vulnerabilities. These tools are used at every step of the process. For example, google unit test can be used.</a:t>
            </a:r>
          </a:p>
          <a:p>
            <a:pPr marL="685800" lvl="1" indent="-228600">
              <a:spcBef>
                <a:spcPts val="0"/>
              </a:spcBef>
              <a:buSzPts val="2000"/>
            </a:pPr>
            <a:r>
              <a:rPr lang="en-US" dirty="0"/>
              <a:t>To test while coding and assure that the first developer fixes the code. </a:t>
            </a:r>
            <a:endParaRPr lang="en-US" sz="1600" dirty="0"/>
          </a:p>
          <a:p>
            <a:pPr marL="685800" lvl="1" indent="-228600" algn="l" rtl="0">
              <a:lnSpc>
                <a:spcPct val="90000"/>
              </a:lnSpc>
              <a:spcBef>
                <a:spcPts val="0"/>
              </a:spcBef>
              <a:spcAft>
                <a:spcPts val="0"/>
              </a:spcAft>
              <a:buClr>
                <a:schemeClr val="lt1"/>
              </a:buClr>
              <a:buSzPts val="2000"/>
              <a:buChar char="•"/>
            </a:pPr>
            <a:endParaRPr lang="en-US"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C9829AB-CD9E-427D-942B-CB620328C7F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0652"/>
    </mc:Choice>
    <mc:Fallback>
      <p:transition spd="slow" advTm="50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The risk of not starting now is these vulnerabilities are open. </a:t>
            </a:r>
          </a:p>
          <a:p>
            <a:pPr marL="228600" lvl="0" indent="-228600" algn="l" rtl="0">
              <a:lnSpc>
                <a:spcPct val="90000"/>
              </a:lnSpc>
              <a:spcBef>
                <a:spcPts val="0"/>
              </a:spcBef>
              <a:spcAft>
                <a:spcPts val="0"/>
              </a:spcAft>
              <a:buClr>
                <a:schemeClr val="lt1"/>
              </a:buClr>
              <a:buSzPts val="2000"/>
              <a:buChar char="•"/>
            </a:pPr>
            <a:r>
              <a:rPr lang="en-US" sz="2000" dirty="0"/>
              <a:t>We should start now, because the benefit of developing secure code is that it eliminates remediation cost. </a:t>
            </a:r>
          </a:p>
          <a:p>
            <a:pPr marL="228600" lvl="0" indent="-228600" algn="l" rtl="0">
              <a:lnSpc>
                <a:spcPct val="90000"/>
              </a:lnSpc>
              <a:spcBef>
                <a:spcPts val="0"/>
              </a:spcBef>
              <a:spcAft>
                <a:spcPts val="0"/>
              </a:spcAft>
              <a:buClr>
                <a:schemeClr val="lt1"/>
              </a:buClr>
              <a:buSzPts val="2000"/>
              <a:buChar char="•"/>
            </a:pPr>
            <a:r>
              <a:rPr lang="en-US" sz="2000" dirty="0"/>
              <a:t>The risk of starting now is that the process of developing could take longer. </a:t>
            </a:r>
          </a:p>
          <a:p>
            <a:pPr marL="228600" lvl="0" indent="-228600" algn="l" rtl="0">
              <a:lnSpc>
                <a:spcPct val="90000"/>
              </a:lnSpc>
              <a:spcBef>
                <a:spcPts val="0"/>
              </a:spcBef>
              <a:spcAft>
                <a:spcPts val="0"/>
              </a:spcAft>
              <a:buClr>
                <a:schemeClr val="lt1"/>
              </a:buClr>
              <a:buSzPts val="2000"/>
              <a:buChar char="•"/>
            </a:pPr>
            <a:r>
              <a:rPr lang="en-US" sz="2000" dirty="0"/>
              <a:t>The benefit is that the code will be secure, and this will provide safe practices environment for the company and its users. </a:t>
            </a:r>
          </a:p>
          <a:p>
            <a:pPr marL="228600" lvl="0" indent="-228600" algn="l" rtl="0">
              <a:lnSpc>
                <a:spcPct val="90000"/>
              </a:lnSpc>
              <a:spcBef>
                <a:spcPts val="0"/>
              </a:spcBef>
              <a:spcAft>
                <a:spcPts val="0"/>
              </a:spcAft>
              <a:buClr>
                <a:schemeClr val="lt1"/>
              </a:buClr>
              <a:buSzPts val="2000"/>
              <a:buChar char="•"/>
            </a:pPr>
            <a:r>
              <a:rPr lang="en-US" sz="2000" dirty="0"/>
              <a:t>This strategy will help our company advance to be one of the most secure. </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593E58E-08F9-43E0-AF2B-E31B54745E4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3846"/>
    </mc:Choice>
    <mc:Fallback>
      <p:transition spd="slow" advTm="738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dirty="0"/>
              <a:t>This policy is the basis for security, implementation will depend on the team and the chief information security officer. </a:t>
            </a:r>
          </a:p>
          <a:p>
            <a:pPr marL="1143000" lvl="2" indent="-228600" algn="l" rtl="0">
              <a:lnSpc>
                <a:spcPct val="90000"/>
              </a:lnSpc>
              <a:spcBef>
                <a:spcPts val="0"/>
              </a:spcBef>
              <a:spcAft>
                <a:spcPts val="0"/>
              </a:spcAft>
              <a:buClr>
                <a:schemeClr val="lt1"/>
              </a:buClr>
              <a:buSzPts val="1800"/>
              <a:buChar char="•"/>
            </a:pPr>
            <a:r>
              <a:rPr lang="en-US" dirty="0"/>
              <a:t>Training should be developed to all new employees on how to develop secure code.</a:t>
            </a:r>
          </a:p>
          <a:p>
            <a:pPr marL="1143000" lvl="2" indent="-228600" algn="l" rtl="0">
              <a:lnSpc>
                <a:spcPct val="90000"/>
              </a:lnSpc>
              <a:spcBef>
                <a:spcPts val="0"/>
              </a:spcBef>
              <a:spcAft>
                <a:spcPts val="0"/>
              </a:spcAft>
              <a:buClr>
                <a:schemeClr val="lt1"/>
              </a:buClr>
              <a:buSzPts val="1800"/>
              <a:buChar char="•"/>
            </a:pPr>
            <a:r>
              <a:rPr lang="en-US" dirty="0"/>
              <a:t>Routine checks to assure that the policy is being followed. </a:t>
            </a:r>
          </a:p>
          <a:p>
            <a:pPr marL="1143000" lvl="2" indent="-228600" algn="l" rtl="0">
              <a:lnSpc>
                <a:spcPct val="90000"/>
              </a:lnSpc>
              <a:spcBef>
                <a:spcPts val="0"/>
              </a:spcBef>
              <a:spcAft>
                <a:spcPts val="0"/>
              </a:spcAft>
              <a:buClr>
                <a:schemeClr val="lt1"/>
              </a:buClr>
              <a:buSzPts val="1800"/>
              <a:buChar char="•"/>
            </a:pPr>
            <a:endParaRPr lang="en-US" dirty="0"/>
          </a:p>
          <a:p>
            <a:pPr marL="914400" lvl="2" indent="0" algn="l" rtl="0">
              <a:lnSpc>
                <a:spcPct val="90000"/>
              </a:lnSpc>
              <a:spcBef>
                <a:spcPts val="0"/>
              </a:spcBef>
              <a:spcAft>
                <a:spcPts val="0"/>
              </a:spcAft>
              <a:buClr>
                <a:schemeClr val="lt1"/>
              </a:buClr>
              <a:buSzPts val="1800"/>
              <a:buNone/>
            </a:pP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0C9344AD-0CA0-4177-8518-C1BE8649690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4700"/>
    </mc:Choice>
    <mc:Fallback>
      <p:transition spd="slow" advTm="64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Defense in depth should be practiced.</a:t>
            </a:r>
          </a:p>
          <a:p>
            <a:pPr marL="228600" lvl="0" indent="-228600" algn="l" rtl="0">
              <a:lnSpc>
                <a:spcPct val="90000"/>
              </a:lnSpc>
              <a:spcBef>
                <a:spcPts val="0"/>
              </a:spcBef>
              <a:spcAft>
                <a:spcPts val="0"/>
              </a:spcAft>
              <a:buClr>
                <a:schemeClr val="lt1"/>
              </a:buClr>
              <a:buSzPts val="2200"/>
              <a:buChar char="•"/>
            </a:pPr>
            <a:r>
              <a:rPr lang="en-US" dirty="0"/>
              <a:t>Assure to eliminate security risk while coding to eliminate remediation cost.</a:t>
            </a:r>
          </a:p>
          <a:p>
            <a:pPr marL="228600" lvl="0" indent="-228600" algn="l" rtl="0">
              <a:lnSpc>
                <a:spcPct val="90000"/>
              </a:lnSpc>
              <a:spcBef>
                <a:spcPts val="0"/>
              </a:spcBef>
              <a:spcAft>
                <a:spcPts val="0"/>
              </a:spcAft>
              <a:buClr>
                <a:schemeClr val="lt1"/>
              </a:buClr>
              <a:buSzPts val="2200"/>
              <a:buChar char="•"/>
            </a:pPr>
            <a:r>
              <a:rPr lang="en-US" dirty="0"/>
              <a:t>Test at every step of the process.</a:t>
            </a:r>
          </a:p>
          <a:p>
            <a:pPr marL="228600" lvl="0" indent="-228600" algn="l" rtl="0">
              <a:lnSpc>
                <a:spcPct val="90000"/>
              </a:lnSpc>
              <a:spcBef>
                <a:spcPts val="0"/>
              </a:spcBef>
              <a:spcAft>
                <a:spcPts val="0"/>
              </a:spcAft>
              <a:buClr>
                <a:schemeClr val="lt1"/>
              </a:buClr>
              <a:buSzPts val="2200"/>
              <a:buChar char="•"/>
            </a:pPr>
            <a:r>
              <a:rPr lang="en-US" dirty="0"/>
              <a:t>Use external tools to test vulnerabilities in the software.</a:t>
            </a:r>
          </a:p>
          <a:p>
            <a:pPr marL="228600" lvl="0" indent="-228600" algn="l" rtl="0">
              <a:lnSpc>
                <a:spcPct val="90000"/>
              </a:lnSpc>
              <a:spcBef>
                <a:spcPts val="0"/>
              </a:spcBef>
              <a:spcAft>
                <a:spcPts val="0"/>
              </a:spcAft>
              <a:buClr>
                <a:schemeClr val="lt1"/>
              </a:buClr>
              <a:buSzPts val="2200"/>
              <a:buChar char="•"/>
            </a:pPr>
            <a:r>
              <a:rPr lang="en-US" dirty="0"/>
              <a:t>Assume that security will fail and prevent damage.</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8C501DEF-F98C-40B7-BB00-928AC9600DD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1504"/>
    </mc:Choice>
    <mc:Fallback>
      <p:transition spd="slow" advTm="41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200"/>
            </a:pPr>
            <a:r>
              <a:rPr lang="en-US" dirty="0">
                <a:effectLst/>
              </a:rPr>
              <a:t>Foster, S. (2021, January 22). </a:t>
            </a:r>
            <a:r>
              <a:rPr lang="en-US" i="1" dirty="0" err="1">
                <a:effectLst/>
              </a:rPr>
              <a:t>DevSecOps</a:t>
            </a:r>
            <a:r>
              <a:rPr lang="en-US" i="1" dirty="0">
                <a:effectLst/>
              </a:rPr>
              <a:t> pipeline overview: </a:t>
            </a:r>
            <a:r>
              <a:rPr lang="en-US" i="1" dirty="0" err="1">
                <a:effectLst/>
              </a:rPr>
              <a:t>Devsecops</a:t>
            </a:r>
            <a:r>
              <a:rPr lang="en-US" i="1" dirty="0">
                <a:effectLst/>
              </a:rPr>
              <a:t> simplified</a:t>
            </a:r>
            <a:r>
              <a:rPr lang="en-US" dirty="0">
                <a:effectLst/>
              </a:rPr>
              <a:t>. Perforce Software. Retrieved October 16, 2021, from https://www.perforce.com/blog/kw/devsecops-pipeline-overview. </a:t>
            </a:r>
          </a:p>
          <a:p>
            <a:pPr marL="228600" indent="-228600">
              <a:spcBef>
                <a:spcPts val="0"/>
              </a:spcBef>
              <a:buSzPts val="2200"/>
            </a:pPr>
            <a:endParaRPr lang="es-MX" i="1" dirty="0">
              <a:effectLst/>
            </a:endParaRPr>
          </a:p>
          <a:p>
            <a:pPr marL="228600" indent="-228600">
              <a:spcBef>
                <a:spcPts val="0"/>
              </a:spcBef>
              <a:buSzPts val="2200"/>
            </a:pPr>
            <a:r>
              <a:rPr lang="es-MX" i="1" dirty="0">
                <a:effectLst/>
              </a:rPr>
              <a:t>SEI CERT C++ </a:t>
            </a:r>
            <a:r>
              <a:rPr lang="es-MX" i="1" dirty="0" err="1">
                <a:effectLst/>
              </a:rPr>
              <a:t>Coding</a:t>
            </a:r>
            <a:r>
              <a:rPr lang="es-MX" i="1" dirty="0">
                <a:effectLst/>
              </a:rPr>
              <a:t> Standard</a:t>
            </a:r>
            <a:r>
              <a:rPr lang="es-MX" dirty="0">
                <a:effectLst/>
              </a:rPr>
              <a:t>. SEI CERT C++ </a:t>
            </a:r>
            <a:r>
              <a:rPr lang="es-MX" dirty="0" err="1">
                <a:effectLst/>
              </a:rPr>
              <a:t>Coding</a:t>
            </a:r>
            <a:r>
              <a:rPr lang="es-MX" dirty="0">
                <a:effectLst/>
              </a:rPr>
              <a:t> Standard - SEI CERT C++ </a:t>
            </a:r>
            <a:r>
              <a:rPr lang="es-MX" dirty="0" err="1">
                <a:effectLst/>
              </a:rPr>
              <a:t>Coding</a:t>
            </a:r>
            <a:r>
              <a:rPr lang="es-MX" dirty="0">
                <a:effectLst/>
              </a:rPr>
              <a:t> Standard - </a:t>
            </a:r>
            <a:r>
              <a:rPr lang="es-MX" dirty="0" err="1">
                <a:effectLst/>
              </a:rPr>
              <a:t>Confluence</a:t>
            </a:r>
            <a:r>
              <a:rPr lang="es-MX" dirty="0">
                <a:effectLst/>
              </a:rPr>
              <a:t>. (</a:t>
            </a:r>
            <a:r>
              <a:rPr lang="es-MX" dirty="0" err="1">
                <a:effectLst/>
              </a:rPr>
              <a:t>n.d</a:t>
            </a:r>
            <a:r>
              <a:rPr lang="es-MX" dirty="0">
                <a:effectLst/>
              </a:rPr>
              <a:t>.). </a:t>
            </a:r>
            <a:r>
              <a:rPr lang="es-MX" dirty="0" err="1">
                <a:effectLst/>
              </a:rPr>
              <a:t>Retrieved</a:t>
            </a:r>
            <a:r>
              <a:rPr lang="es-MX" dirty="0">
                <a:effectLst/>
              </a:rPr>
              <a:t> </a:t>
            </a:r>
            <a:r>
              <a:rPr lang="es-MX" dirty="0" err="1">
                <a:effectLst/>
              </a:rPr>
              <a:t>October</a:t>
            </a:r>
            <a:r>
              <a:rPr lang="es-MX" dirty="0">
                <a:effectLst/>
              </a:rPr>
              <a:t> 16, 2021, </a:t>
            </a:r>
            <a:r>
              <a:rPr lang="es-MX" dirty="0" err="1">
                <a:effectLst/>
              </a:rPr>
              <a:t>from</a:t>
            </a:r>
            <a:r>
              <a:rPr lang="es-MX" dirty="0">
                <a:effectLst/>
              </a:rPr>
              <a:t> https://wiki.sei.cmu.edu/confluence/pages/viewpage.action?pageId=88046682. </a:t>
            </a:r>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66E414A-B5B3-4EFF-ACCC-653BD918CD7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819"/>
    </mc:Choice>
    <mc:Fallback>
      <p:transition spd="slow" advTm="9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0" indent="0" algn="ctr" rtl="0">
              <a:lnSpc>
                <a:spcPct val="90000"/>
              </a:lnSpc>
              <a:spcBef>
                <a:spcPts val="0"/>
              </a:spcBef>
              <a:spcAft>
                <a:spcPts val="0"/>
              </a:spcAft>
              <a:buSzPts val="1800"/>
              <a:buNone/>
            </a:pPr>
            <a:r>
              <a:rPr lang="en-US"/>
              <a:t>Protect all points!</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78AD1F93-4864-4B26-98E1-653BBAD0DCF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2711"/>
    </mc:Choice>
    <mc:Fallback>
      <p:transition spd="slow" advTm="132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dirty="0"/>
              <a:t> </a:t>
            </a:r>
            <a:endParaRPr dirty="0"/>
          </a:p>
        </p:txBody>
      </p:sp>
      <p:graphicFrame>
        <p:nvGraphicFramePr>
          <p:cNvPr id="161" name="Google Shape;161;p4" descr="Alt text required"/>
          <p:cNvGraphicFramePr/>
          <p:nvPr>
            <p:extLst>
              <p:ext uri="{D42A27DB-BD31-4B8C-83A1-F6EECF244321}">
                <p14:modId xmlns:p14="http://schemas.microsoft.com/office/powerpoint/2010/main" val="351302232"/>
              </p:ext>
            </p:extLst>
          </p:nvPr>
        </p:nvGraphicFramePr>
        <p:xfrm>
          <a:off x="3171900" y="2620655"/>
          <a:ext cx="7835225" cy="365754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Likely</a:t>
                      </a:r>
                      <a:endParaRPr sz="14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0000"/>
                          </a:solidFill>
                        </a:rPr>
                        <a:t>An attack that will occur.</a:t>
                      </a:r>
                      <a:endParaRPr sz="3600" u="none" strike="noStrike" cap="none" dirty="0">
                        <a:solidFill>
                          <a:srgbClr val="FF0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Priority</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0000"/>
                          </a:solidFill>
                        </a:rPr>
                        <a:t>Dangerous and we will fix.</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Low priority</a:t>
                      </a:r>
                      <a:endParaRPr sz="14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0000"/>
                          </a:solidFill>
                        </a:rPr>
                        <a:t>Important, but not gravely.</a:t>
                      </a:r>
                      <a:endParaRPr sz="1400" u="none" strike="noStrike" cap="none" dirty="0">
                        <a:solidFill>
                          <a:srgbClr val="FF0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Unlikely</a:t>
                      </a:r>
                      <a:endParaRPr sz="14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0000"/>
                          </a:solidFill>
                        </a:rPr>
                        <a:t>We can fix if we have time. </a:t>
                      </a:r>
                      <a:endParaRPr sz="1400" u="none" strike="noStrike" cap="none" dirty="0">
                        <a:solidFill>
                          <a:srgbClr val="FF0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6A09EF3-56EB-41DA-A7AB-AF64DB39646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418"/>
    </mc:Choice>
    <mc:Fallback>
      <p:transition spd="slow" advTm="36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228600" lvl="0" indent="-228600" algn="l" rtl="0">
              <a:lnSpc>
                <a:spcPct val="90000"/>
              </a:lnSpc>
              <a:spcBef>
                <a:spcPts val="0"/>
              </a:spcBef>
              <a:spcAft>
                <a:spcPts val="0"/>
              </a:spcAft>
              <a:buClr>
                <a:schemeClr val="lt1"/>
              </a:buClr>
              <a:buSzPts val="2200"/>
              <a:buChar char="•"/>
            </a:pPr>
            <a:r>
              <a:rPr lang="en-US" dirty="0"/>
              <a:t>Heed Compiler Warnings</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228600" lvl="0" indent="-228600" algn="l" rtl="0">
              <a:lnSpc>
                <a:spcPct val="90000"/>
              </a:lnSpc>
              <a:spcBef>
                <a:spcPts val="0"/>
              </a:spcBef>
              <a:spcAft>
                <a:spcPts val="0"/>
              </a:spcAft>
              <a:buClr>
                <a:schemeClr val="lt1"/>
              </a:buClr>
              <a:buSzPts val="2200"/>
              <a:buChar char="•"/>
            </a:pPr>
            <a:r>
              <a:rPr lang="en-US" dirty="0"/>
              <a:t>Keep It Simple</a:t>
            </a:r>
          </a:p>
          <a:p>
            <a:pPr marL="228600" lvl="0" indent="-228600" algn="l" rtl="0">
              <a:lnSpc>
                <a:spcPct val="90000"/>
              </a:lnSpc>
              <a:spcBef>
                <a:spcPts val="0"/>
              </a:spcBef>
              <a:spcAft>
                <a:spcPts val="0"/>
              </a:spcAft>
              <a:buClr>
                <a:schemeClr val="lt1"/>
              </a:buClr>
              <a:buSzPts val="2200"/>
              <a:buChar char="•"/>
            </a:pPr>
            <a:r>
              <a:rPr lang="en-US" dirty="0"/>
              <a:t>Default Deny</a:t>
            </a:r>
          </a:p>
          <a:p>
            <a:pPr marL="228600" lvl="0" indent="-228600" algn="l" rtl="0">
              <a:lnSpc>
                <a:spcPct val="90000"/>
              </a:lnSpc>
              <a:spcBef>
                <a:spcPts val="0"/>
              </a:spcBef>
              <a:spcAft>
                <a:spcPts val="0"/>
              </a:spcAft>
              <a:buClr>
                <a:schemeClr val="lt1"/>
              </a:buClr>
              <a:buSzPts val="2200"/>
              <a:buChar char="•"/>
            </a:pPr>
            <a:r>
              <a:rPr lang="en-US" dirty="0"/>
              <a:t>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t>Sanitize Data Sent to Other Systems</a:t>
            </a:r>
          </a:p>
          <a:p>
            <a:pPr marL="228600" lvl="0" indent="-228600" algn="l" rtl="0">
              <a:lnSpc>
                <a:spcPct val="90000"/>
              </a:lnSpc>
              <a:spcBef>
                <a:spcPts val="0"/>
              </a:spcBef>
              <a:spcAft>
                <a:spcPts val="0"/>
              </a:spcAft>
              <a:buClr>
                <a:schemeClr val="lt1"/>
              </a:buClr>
              <a:buSzPts val="2200"/>
              <a:buChar char="•"/>
            </a:pPr>
            <a:r>
              <a:rPr lang="en-US" dirty="0"/>
              <a:t>Practice Defense in Depth </a:t>
            </a:r>
          </a:p>
          <a:p>
            <a:pPr marL="228600" lvl="0" indent="-228600" algn="l" rtl="0">
              <a:lnSpc>
                <a:spcPct val="90000"/>
              </a:lnSpc>
              <a:spcBef>
                <a:spcPts val="0"/>
              </a:spcBef>
              <a:spcAft>
                <a:spcPts val="0"/>
              </a:spcAft>
              <a:buClr>
                <a:schemeClr val="lt1"/>
              </a:buClr>
              <a:buSzPts val="2200"/>
              <a:buChar char="•"/>
            </a:pPr>
            <a:r>
              <a:rPr lang="en-US" dirty="0"/>
              <a:t>Use Effective Quality Assurance Techniques</a:t>
            </a:r>
          </a:p>
          <a:p>
            <a:pPr marL="228600" lvl="0" indent="-228600" algn="l" rtl="0">
              <a:lnSpc>
                <a:spcPct val="90000"/>
              </a:lnSpc>
              <a:spcBef>
                <a:spcPts val="0"/>
              </a:spcBef>
              <a:spcAft>
                <a:spcPts val="0"/>
              </a:spcAft>
              <a:buClr>
                <a:schemeClr val="lt1"/>
              </a:buClr>
              <a:buSzPts val="2200"/>
              <a:buChar char="•"/>
            </a:pPr>
            <a:r>
              <a:rPr lang="en-US" dirty="0"/>
              <a:t>Adopt a Secure Coding Standard</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0C37B1FE-66B7-40F4-80B9-2047033CCEF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0722"/>
    </mc:Choice>
    <mc:Fallback>
      <p:transition spd="slow" advTm="110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Priority 1: Do not access freed memory</a:t>
            </a:r>
          </a:p>
          <a:p>
            <a:pPr marL="228600" lvl="0" indent="-228600" algn="l" rtl="0">
              <a:lnSpc>
                <a:spcPct val="90000"/>
              </a:lnSpc>
              <a:spcBef>
                <a:spcPts val="0"/>
              </a:spcBef>
              <a:spcAft>
                <a:spcPts val="0"/>
              </a:spcAft>
              <a:buClr>
                <a:schemeClr val="lt1"/>
              </a:buClr>
              <a:buSzPts val="2000"/>
              <a:buChar char="•"/>
            </a:pPr>
            <a:r>
              <a:rPr lang="en-US" sz="2000" dirty="0"/>
              <a:t>Priority 2: Do not attempt to create a std::string from a null pointer. </a:t>
            </a:r>
          </a:p>
          <a:p>
            <a:pPr marL="228600" lvl="0" indent="-228600" algn="l" rtl="0">
              <a:lnSpc>
                <a:spcPct val="90000"/>
              </a:lnSpc>
              <a:spcBef>
                <a:spcPts val="0"/>
              </a:spcBef>
              <a:spcAft>
                <a:spcPts val="0"/>
              </a:spcAft>
              <a:buClr>
                <a:schemeClr val="lt1"/>
              </a:buClr>
              <a:buSzPts val="2000"/>
              <a:buChar char="•"/>
            </a:pPr>
            <a:r>
              <a:rPr lang="en-US" sz="2000" dirty="0"/>
              <a:t>Priority 3: Do not read uninitialized memory.</a:t>
            </a:r>
          </a:p>
          <a:p>
            <a:pPr marL="228600" lvl="0" indent="-228600" algn="l" rtl="0">
              <a:lnSpc>
                <a:spcPct val="90000"/>
              </a:lnSpc>
              <a:spcBef>
                <a:spcPts val="0"/>
              </a:spcBef>
              <a:spcAft>
                <a:spcPts val="0"/>
              </a:spcAft>
              <a:buClr>
                <a:schemeClr val="lt1"/>
              </a:buClr>
              <a:buSzPts val="2000"/>
              <a:buChar char="•"/>
            </a:pPr>
            <a:r>
              <a:rPr lang="en-US" sz="2000" dirty="0"/>
              <a:t>Priority 4: Do not use pointer-to-member operators to access nonexistent members.</a:t>
            </a:r>
          </a:p>
          <a:p>
            <a:pPr marL="228600" lvl="0" indent="-228600" algn="l" rtl="0">
              <a:lnSpc>
                <a:spcPct val="90000"/>
              </a:lnSpc>
              <a:spcBef>
                <a:spcPts val="0"/>
              </a:spcBef>
              <a:spcAft>
                <a:spcPts val="0"/>
              </a:spcAft>
              <a:buClr>
                <a:schemeClr val="lt1"/>
              </a:buClr>
              <a:buSzPts val="2000"/>
              <a:buChar char="•"/>
            </a:pPr>
            <a:r>
              <a:rPr lang="en-US" sz="2000" dirty="0"/>
              <a:t>Priority 5: Do not alternately input and output from a file stream without an intervening positioning call.</a:t>
            </a:r>
          </a:p>
          <a:p>
            <a:pPr marL="228600" lvl="0" indent="-228600" algn="l" rtl="0">
              <a:lnSpc>
                <a:spcPct val="90000"/>
              </a:lnSpc>
              <a:spcBef>
                <a:spcPts val="0"/>
              </a:spcBef>
              <a:spcAft>
                <a:spcPts val="0"/>
              </a:spcAft>
              <a:buClr>
                <a:schemeClr val="lt1"/>
              </a:buClr>
              <a:buSzPts val="2000"/>
              <a:buChar char="•"/>
            </a:pPr>
            <a:r>
              <a:rPr lang="en-US" sz="2000" dirty="0"/>
              <a:t>Priority 6: Use valid references, pointers, and iterators to reference elements of a container.</a:t>
            </a:r>
          </a:p>
          <a:p>
            <a:pPr marL="228600" lvl="0" indent="-228600" algn="l" rtl="0">
              <a:lnSpc>
                <a:spcPct val="90000"/>
              </a:lnSpc>
              <a:spcBef>
                <a:spcPts val="0"/>
              </a:spcBef>
              <a:spcAft>
                <a:spcPts val="0"/>
              </a:spcAft>
              <a:buClr>
                <a:schemeClr val="lt1"/>
              </a:buClr>
              <a:buSzPts val="2000"/>
              <a:buChar char="•"/>
            </a:pPr>
            <a:r>
              <a:rPr lang="en-US" sz="2000" dirty="0"/>
              <a:t>Priority 7: Do not cast to an out-of-range enumeration value.</a:t>
            </a:r>
          </a:p>
          <a:p>
            <a:pPr marL="228600" lvl="0" indent="-228600" algn="l" rtl="0">
              <a:lnSpc>
                <a:spcPct val="90000"/>
              </a:lnSpc>
              <a:spcBef>
                <a:spcPts val="0"/>
              </a:spcBef>
              <a:spcAft>
                <a:spcPts val="0"/>
              </a:spcAft>
              <a:buClr>
                <a:schemeClr val="lt1"/>
              </a:buClr>
              <a:buSzPts val="2000"/>
              <a:buChar char="•"/>
            </a:pPr>
            <a:r>
              <a:rPr lang="en-US" sz="2000" dirty="0"/>
              <a:t>Priority 8: Close files when they are no longer needed</a:t>
            </a:r>
          </a:p>
          <a:p>
            <a:pPr marL="228600" lvl="0" indent="-228600" algn="l" rtl="0">
              <a:lnSpc>
                <a:spcPct val="90000"/>
              </a:lnSpc>
              <a:spcBef>
                <a:spcPts val="0"/>
              </a:spcBef>
              <a:spcAft>
                <a:spcPts val="0"/>
              </a:spcAft>
              <a:buClr>
                <a:schemeClr val="lt1"/>
              </a:buClr>
              <a:buSzPts val="2000"/>
              <a:buChar char="•"/>
            </a:pPr>
            <a:r>
              <a:rPr lang="en-US" sz="2000" dirty="0"/>
              <a:t>Priority 9: Handle all exceptions</a:t>
            </a:r>
          </a:p>
          <a:p>
            <a:pPr marL="228600" lvl="0" indent="-228600" algn="l" rtl="0">
              <a:lnSpc>
                <a:spcPct val="90000"/>
              </a:lnSpc>
              <a:spcBef>
                <a:spcPts val="0"/>
              </a:spcBef>
              <a:spcAft>
                <a:spcPts val="0"/>
              </a:spcAft>
              <a:buClr>
                <a:schemeClr val="lt1"/>
              </a:buClr>
              <a:buSzPts val="2000"/>
              <a:buChar char="•"/>
            </a:pPr>
            <a:r>
              <a:rPr lang="en-US" sz="2000" dirty="0"/>
              <a:t>Priority 10: Never qualify a reference type with const or volatile.</a:t>
            </a:r>
            <a:endParaRPr lang="en-US"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E644903-2F23-47BD-A27B-AF98686B936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5111"/>
    </mc:Choice>
    <mc:Fallback>
      <p:transition spd="slow" advTm="85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Encrypt at rest all sensitive data! Encryption in rest means encrypting the critical data that is stored. This usually is in the form of passwords to assure that if anyone gains access to the passwords that are stored on the servers/hard drives, that they will be unreadable because of the encryption.</a:t>
            </a:r>
          </a:p>
          <a:p>
            <a:pPr marL="228600" lvl="0" indent="-228600" algn="l" rtl="0">
              <a:lnSpc>
                <a:spcPct val="90000"/>
              </a:lnSpc>
              <a:spcBef>
                <a:spcPts val="0"/>
              </a:spcBef>
              <a:spcAft>
                <a:spcPts val="0"/>
              </a:spcAft>
              <a:buClr>
                <a:schemeClr val="lt1"/>
              </a:buClr>
              <a:buSzPts val="2000"/>
              <a:buChar char="•"/>
            </a:pPr>
            <a:r>
              <a:rPr lang="en-US" sz="2000" dirty="0"/>
              <a:t>Encrypt in flight! Encryption in flight, this means encrypting the data from server to user or user to user. This is to stop a man in the middle attack and assure that all data is protected to it reaches its destination.</a:t>
            </a:r>
          </a:p>
          <a:p>
            <a:pPr marL="228600" lvl="0" indent="-228600" algn="l" rtl="0">
              <a:lnSpc>
                <a:spcPct val="90000"/>
              </a:lnSpc>
              <a:spcBef>
                <a:spcPts val="0"/>
              </a:spcBef>
              <a:spcAft>
                <a:spcPts val="0"/>
              </a:spcAft>
              <a:buClr>
                <a:schemeClr val="lt1"/>
              </a:buClr>
              <a:buSzPts val="2000"/>
              <a:buChar char="•"/>
            </a:pPr>
            <a:r>
              <a:rPr lang="en-US" sz="2000" dirty="0"/>
              <a:t>Encrypt in use! Encryption in use is to assure that all data is encrypted while used. This is to assure that sensitive data is never left unsecured. Having the data encrypted at every step of the way makes sure that data breach will mean that sensitive data was always encrypted and secured. </a:t>
            </a:r>
          </a:p>
          <a:p>
            <a:pPr marL="0" lvl="0" indent="0" algn="l" rtl="0">
              <a:lnSpc>
                <a:spcPct val="90000"/>
              </a:lnSpc>
              <a:spcBef>
                <a:spcPts val="0"/>
              </a:spcBef>
              <a:spcAft>
                <a:spcPts val="0"/>
              </a:spcAft>
              <a:buClr>
                <a:schemeClr val="lt1"/>
              </a:buClr>
              <a:buSzPts val="20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C5F15AC-2D1A-43CE-B733-9BF103BC693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8230"/>
    </mc:Choice>
    <mc:Fallback>
      <p:transition spd="slow" advTm="128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a:bodyPr>
          <a:lstStyle/>
          <a:p>
            <a:pPr marL="228600" lvl="0" indent="-228600" algn="l" rtl="0">
              <a:lnSpc>
                <a:spcPct val="90000"/>
              </a:lnSpc>
              <a:spcBef>
                <a:spcPts val="0"/>
              </a:spcBef>
              <a:spcAft>
                <a:spcPts val="0"/>
              </a:spcAft>
              <a:buClr>
                <a:schemeClr val="lt1"/>
              </a:buClr>
              <a:buSzPts val="2400"/>
              <a:buChar char="•"/>
            </a:pPr>
            <a:r>
              <a:rPr lang="en-US" sz="2400" dirty="0"/>
              <a:t>Authenticate- Authentication is a way to authenticate the user. This is to assure that only authorized users gain access to systems. Every user should have unique credentials. Any changes to the database should be authorized also.</a:t>
            </a:r>
          </a:p>
          <a:p>
            <a:pPr marL="228600" lvl="0" indent="-228600" algn="l" rtl="0">
              <a:lnSpc>
                <a:spcPct val="90000"/>
              </a:lnSpc>
              <a:spcBef>
                <a:spcPts val="0"/>
              </a:spcBef>
              <a:spcAft>
                <a:spcPts val="0"/>
              </a:spcAft>
              <a:buClr>
                <a:schemeClr val="lt1"/>
              </a:buClr>
              <a:buSzPts val="2400"/>
              <a:buChar char="•"/>
            </a:pPr>
            <a:r>
              <a:rPr lang="en-US" sz="2400" dirty="0"/>
              <a:t>Authorization- Authorization means providing roles for every person. Every role should have minimum authorization. A user should only be able to do what they are required to do while accessing the systems.  There should be a user level of access. New users should start out with the lowest security rating, only granting access to required permissions.</a:t>
            </a:r>
          </a:p>
          <a:p>
            <a:pPr marL="228600" lvl="0" indent="-228600" algn="l" rtl="0">
              <a:lnSpc>
                <a:spcPct val="90000"/>
              </a:lnSpc>
              <a:spcBef>
                <a:spcPts val="0"/>
              </a:spcBef>
              <a:spcAft>
                <a:spcPts val="0"/>
              </a:spcAft>
              <a:buClr>
                <a:schemeClr val="lt1"/>
              </a:buClr>
              <a:buSzPts val="2400"/>
              <a:buChar char="•"/>
            </a:pPr>
            <a:r>
              <a:rPr lang="en-US" sz="2400" dirty="0"/>
              <a:t>Accounting- Accounting is monitoring the system. Making sure that nothing strange is happening while someone is using a system. That a user does not receive or download more data than should be downloaded by the user. Any file accessed by a user should accounted for. </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96167BA-96CA-4FA8-9632-7207180AC35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7078"/>
    </mc:Choice>
    <mc:Fallback>
      <p:transition spd="slow" advTm="157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endParaRPr lang="es-MX"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1524FDC3-B29C-4490-A533-884E310D1C77}"/>
              </a:ext>
            </a:extLst>
          </p:cNvPr>
          <p:cNvPicPr>
            <a:picLocks noChangeAspect="1"/>
          </p:cNvPicPr>
          <p:nvPr/>
        </p:nvPicPr>
        <p:blipFill>
          <a:blip r:embed="rId7"/>
          <a:stretch>
            <a:fillRect/>
          </a:stretch>
        </p:blipFill>
        <p:spPr>
          <a:xfrm>
            <a:off x="685800" y="2057400"/>
            <a:ext cx="8534400" cy="4800600"/>
          </a:xfrm>
          <a:prstGeom prst="rect">
            <a:avLst/>
          </a:prstGeom>
        </p:spPr>
      </p:pic>
      <p:pic>
        <p:nvPicPr>
          <p:cNvPr id="2" name="Audio 1">
            <a:hlinkClick r:id="" action="ppaction://media"/>
            <a:extLst>
              <a:ext uri="{FF2B5EF4-FFF2-40B4-BE49-F238E27FC236}">
                <a16:creationId xmlns:a16="http://schemas.microsoft.com/office/drawing/2014/main" id="{D41297C2-63F2-488E-84DE-9A6EA4034D8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4019"/>
    </mc:Choice>
    <mc:Fallback>
      <p:transition spd="slow" advTm="24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44E1B86-BC3A-4ED8-B71B-A8CB0DBAA3B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1705"/>
    </mc:Choice>
    <mc:Fallback>
      <p:transition spd="slow" advTm="617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purl.org/dc/elements/1.1/"/>
    <ds:schemaRef ds:uri="http://purl.org/dc/terms/"/>
    <ds:schemaRef ds:uri="http://www.w3.org/XML/1998/namespace"/>
    <ds:schemaRef ds:uri="http://schemas.microsoft.com/office/2006/documentManagement/types"/>
    <ds:schemaRef ds:uri="http://purl.org/dc/dcmitype/"/>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287</TotalTime>
  <Words>925</Words>
  <Application>Microsoft Office PowerPoint</Application>
  <PresentationFormat>Widescreen</PresentationFormat>
  <Paragraphs>72</Paragraphs>
  <Slides>14</Slides>
  <Notes>14</Notes>
  <HiddenSlides>0</HiddenSlides>
  <MMClips>14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Holmes, Christopher</cp:lastModifiedBy>
  <cp:revision>19</cp:revision>
  <dcterms:created xsi:type="dcterms:W3CDTF">2020-08-19T17:59:24Z</dcterms:created>
  <dcterms:modified xsi:type="dcterms:W3CDTF">2021-10-17T02:31:49Z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